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pubs.com/vgriffie/trumpvoteshar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8ADDC1-048E-40CD-BFFB-6E2708094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 cap="none" dirty="0">
                <a:latin typeface="Palatino Linotype" panose="02040502050505030304" pitchFamily="18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83E75-D75A-4459-BA26-074D9AEF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Vernicia Griffie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Data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E43E-5F7E-4191-8402-E74F506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AEF6E-8A2F-425A-BEB9-895B5FCC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6913"/>
            <a:ext cx="9601200" cy="4120487"/>
          </a:xfrm>
        </p:spPr>
        <p:txBody>
          <a:bodyPr>
            <a:normAutofit/>
          </a:bodyPr>
          <a:lstStyle/>
          <a:p>
            <a:r>
              <a:rPr lang="en-US" dirty="0"/>
              <a:t>Is there a relationship between Donald Trump’s election and the spike in hate crimes?</a:t>
            </a:r>
          </a:p>
          <a:p>
            <a:r>
              <a:rPr lang="en-US" dirty="0"/>
              <a:t>Although there isn’t much research on this topic, there have been a few studies that tested this question.</a:t>
            </a:r>
          </a:p>
          <a:p>
            <a:r>
              <a:rPr lang="en-US" dirty="0"/>
              <a:t>Edwards and </a:t>
            </a:r>
            <a:r>
              <a:rPr lang="en-US" dirty="0" err="1"/>
              <a:t>Rushin</a:t>
            </a:r>
            <a:r>
              <a:rPr lang="en-US" dirty="0"/>
              <a:t> (2018) determined that there is a “Trump Effect” that did prompt an increase in hate-motivated crimes.</a:t>
            </a:r>
          </a:p>
          <a:p>
            <a:pPr lvl="1"/>
            <a:r>
              <a:rPr lang="en-US" i="0" dirty="0"/>
              <a:t>These authors utilized a time series design to establish causality, but their results should be taken with caution, because could not determine the direction of the causality</a:t>
            </a:r>
          </a:p>
          <a:p>
            <a:r>
              <a:rPr lang="en-US" dirty="0"/>
              <a:t>Muller and Schwarz (2018) determined that Trump’s activity on social media over the course of his presidential campaign caused an increase in hate crimes against Muslims.</a:t>
            </a:r>
          </a:p>
        </p:txBody>
      </p:sp>
    </p:spTree>
    <p:extLst>
      <p:ext uri="{BB962C8B-B14F-4D97-AF65-F5344CB8AC3E}">
        <p14:creationId xmlns:p14="http://schemas.microsoft.com/office/powerpoint/2010/main" val="22910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738D-AB1D-4767-92A9-69304B2B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CD97-3E6D-4692-934D-CC98EE00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7705"/>
            <a:ext cx="9601200" cy="3581400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Collated from multiple sources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number of hate crimes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FBI Uniform Crime Report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number of hate groups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Southern Poverty Law Center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hate crime regulation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National Association for the Advancement of Colored People</a:t>
            </a:r>
          </a:p>
        </p:txBody>
      </p:sp>
    </p:spTree>
    <p:extLst>
      <p:ext uri="{BB962C8B-B14F-4D97-AF65-F5344CB8AC3E}">
        <p14:creationId xmlns:p14="http://schemas.microsoft.com/office/powerpoint/2010/main" val="226390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19B4-15DD-4AA7-9771-790E90ED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Palatino Linotype" panose="02040502050505030304" pitchFamily="18" charset="0"/>
              </a:rPr>
              <a:t>Hate Crimes and Hate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D472-1AAA-4E09-B9B7-A518AD7B4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sz="1700">
                <a:latin typeface="Palatino Linotype" panose="02040502050505030304" pitchFamily="18" charset="0"/>
              </a:rPr>
              <a:t>The number of hate crimes that are committed has been increasing over recent years</a:t>
            </a:r>
          </a:p>
          <a:p>
            <a:r>
              <a:rPr lang="en-US" sz="1700">
                <a:latin typeface="Palatino Linotype" panose="02040502050505030304" pitchFamily="18" charset="0"/>
              </a:rPr>
              <a:t>In addition to growing number of crimes motivated by hate, there has also been a surge in the number of groups who promote discrimination or hatred of others based on their “immutable characteristics” (SPLC,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10787-1E1C-4E04-A811-D90A22B0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20" y="645106"/>
            <a:ext cx="5530559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58C8D7F-D757-43E0-8200-893580CD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581" y="1005384"/>
            <a:ext cx="7551847" cy="509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BB54F-7B98-48A3-8BF2-873C6176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79" y="8146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Types of Hate Groups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5EBE-6A67-44B8-BC01-D211CD3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679" y="2519716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There were 15 hate group categories that were provided by the data, with the topic ranging from Neo-Confederates to Hate Music Groups.</a:t>
            </a:r>
          </a:p>
        </p:txBody>
      </p:sp>
    </p:spTree>
    <p:extLst>
      <p:ext uri="{BB962C8B-B14F-4D97-AF65-F5344CB8AC3E}">
        <p14:creationId xmlns:p14="http://schemas.microsoft.com/office/powerpoint/2010/main" val="311326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CB58-DB04-427C-9B2D-7FF3D9F0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Laws Against Hate Crimes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A3AB-B57B-44E5-861F-C13E7487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871448"/>
            <a:ext cx="5704784" cy="4433817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The definition of what constitutes a hate crime varies from state to state</a:t>
            </a:r>
          </a:p>
          <a:p>
            <a:r>
              <a:rPr lang="en-US" sz="1400" dirty="0">
                <a:latin typeface="Palatino Linotype" panose="02040502050505030304" pitchFamily="18" charset="0"/>
              </a:rPr>
              <a:t>It is left to the states to determine the types of laws they put in place to address these types of crimes</a:t>
            </a:r>
          </a:p>
          <a:p>
            <a:r>
              <a:rPr lang="en-US" sz="1400" dirty="0">
                <a:latin typeface="Palatino Linotype" panose="02040502050505030304" pitchFamily="18" charset="0"/>
              </a:rPr>
              <a:t>For my analysis, the types of hate crimes that were tested were those protecting the following demographics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Sexual orientation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Age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Disability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Race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Religious Worship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Gender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Gender Identity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Political Affiliation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C0CA8-2564-4A7D-8D71-75AFD25C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9" y="1871448"/>
            <a:ext cx="3796079" cy="39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BFD3F86-BCFD-4142-8A80-6CF702D58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5" t="16937" r="19421" b="16272"/>
          <a:stretch/>
        </p:blipFill>
        <p:spPr>
          <a:xfrm>
            <a:off x="3173755" y="2728195"/>
            <a:ext cx="6550926" cy="42335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D51AD-7F6F-4B20-869E-66431AD5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Vote-Share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8ACBC-4947-4458-9BB9-934FFC84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81031"/>
            <a:ext cx="9753600" cy="3022979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Some presume that the election of Donald Trump is to blame for the spike in hate crimes.</a:t>
            </a:r>
          </a:p>
          <a:p>
            <a:r>
              <a:rPr lang="en-US" dirty="0">
                <a:latin typeface="Palatino Linotype" panose="02040502050505030304" pitchFamily="18" charset="0"/>
              </a:rPr>
              <a:t>To gauge whether this holds true, I use the percentage </a:t>
            </a:r>
            <a:r>
              <a:rPr lang="en-US" dirty="0">
                <a:latin typeface="Palatino Linotype" panose="02040502050505030304" pitchFamily="18" charset="0"/>
                <a:hlinkClick r:id="rId2"/>
              </a:rPr>
              <a:t>share of Trump’s votes </a:t>
            </a:r>
            <a:r>
              <a:rPr lang="en-US" dirty="0">
                <a:latin typeface="Palatino Linotype" panose="02040502050505030304" pitchFamily="18" charset="0"/>
              </a:rPr>
              <a:t>for each state in the 2016 Presidential as a proxy to measure his political support</a:t>
            </a:r>
          </a:p>
        </p:txBody>
      </p:sp>
    </p:spTree>
    <p:extLst>
      <p:ext uri="{BB962C8B-B14F-4D97-AF65-F5344CB8AC3E}">
        <p14:creationId xmlns:p14="http://schemas.microsoft.com/office/powerpoint/2010/main" val="231512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076F-6282-48AB-ACC2-27E29C9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657" y="494731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Model Results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E455B61-BEC5-4FAB-99E1-A571A7E68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10" y="1980631"/>
            <a:ext cx="4652454" cy="438263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Palatino Linotype" panose="02040502050505030304" pitchFamily="18" charset="0"/>
              </a:rPr>
              <a:t>For the statistical part of my analysis, I performed a robust regression on the log-transformed number of hate crimes in 2017 on all of the dependent variables.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The only significant variable in the model are the number of hate groups, and laws protecting disabled populations and sexual orientation.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The results of my analysis suggest that the hypothesis that there is a relationship between political support for Trump and the occurrences of hate crimes is not true, at least when using the state-level election results as an independent variable.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FAA07C-929C-4175-B360-F84B5E2D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530" y="765638"/>
            <a:ext cx="5844358" cy="55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89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465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Franklin Gothic Book</vt:lpstr>
      <vt:lpstr>Palatino Linotype</vt:lpstr>
      <vt:lpstr>Crop</vt:lpstr>
      <vt:lpstr>Final Project</vt:lpstr>
      <vt:lpstr>Research Question</vt:lpstr>
      <vt:lpstr>Data</vt:lpstr>
      <vt:lpstr>Hate Crimes and Hate Groups</vt:lpstr>
      <vt:lpstr>Types of Hate Groups</vt:lpstr>
      <vt:lpstr>Laws Against Hate Crimes</vt:lpstr>
      <vt:lpstr>Vote-Share</vt:lpstr>
      <vt:lpstr>Model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Griffie, Vernicia</dc:creator>
  <cp:lastModifiedBy>Griffie, Vernicia</cp:lastModifiedBy>
  <cp:revision>2</cp:revision>
  <dcterms:created xsi:type="dcterms:W3CDTF">2019-05-01T20:04:17Z</dcterms:created>
  <dcterms:modified xsi:type="dcterms:W3CDTF">2019-05-01T20:21:41Z</dcterms:modified>
</cp:coreProperties>
</file>